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2733"/>
    <a:srgbClr val="FF0000"/>
    <a:srgbClr val="1E1E1E"/>
    <a:srgbClr val="002C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88" autoAdjust="0"/>
    <p:restoredTop sz="94660"/>
  </p:normalViewPr>
  <p:slideViewPr>
    <p:cSldViewPr snapToGrid="0">
      <p:cViewPr varScale="1">
        <p:scale>
          <a:sx n="90" d="100"/>
          <a:sy n="90" d="100"/>
        </p:scale>
        <p:origin x="504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58D65D-CE85-44E1-99AC-C347B82F0F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FB99E74-94D8-41CD-AD24-B86F2DFA62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89D628-702F-4DE0-929C-4FFBC2E12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C6C611-5DC4-43BC-9006-16DDE7A55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0C83F1-3A65-447D-A3D0-C57B8ED01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73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7FB82A-CEF0-4C6E-B87B-ACBAF864C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FE013E-1131-4A56-8F30-9AE9C4D12C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F493A5-7182-46E9-BC8A-FF9AB8A7A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66DF09-67A5-4D5F-977C-C1324542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96C925-19B2-4155-8507-66B144E2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99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DC97F00-3CA7-4F3C-85FC-0A17BB6CD9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7A4BCB-A923-4C16-B094-5F8916782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CA6D89-6C09-4BA2-A63F-52A537F54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F24322-93BB-4487-BB37-EBC10CD6A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B3DDF4-1C4C-408A-8021-6F687AEC9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894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BBAEA1-5981-483C-8A4F-FCA4C01A0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3A98FF-E395-42B6-A62D-34E9A97BE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FC500D-B3EB-4888-8DDF-DDC97EE49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E453F7-7D2D-497E-837E-54A0D2FE6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76E3AB-551B-4F55-9DC5-93A3A140B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855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3BD47F-E981-4824-9DEC-E8B6C3151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678F5F-E328-416B-8147-F7C66F67C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35AFE0-AA08-4AEE-8800-59DA2FBBD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456E45-3CC1-4C87-AD5B-F3CCB4715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205E48-0D06-42F8-9D44-D24E96C35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45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4EC807-BEE9-444F-B15E-EFB1E1DC0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C41288-C353-4F22-821C-AAF0A49895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2621FD-5D63-4F42-9327-07970AA261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328286-DB57-405D-AB87-4AD498A8E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B8C130-AFD4-4882-BC93-4D1AE7996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2E775B-82C9-4B7C-B055-781D6AC8C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138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9AA17E-F9CE-48F4-B7BE-52F35CCBA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01E37F-F501-4BB4-8CD9-E0F3DACB9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E7A872-CE8C-47D6-8588-8263C302A9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A414E39-A129-48BD-A6B3-AC6C4C6E93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D87A9E4-DB54-44AF-941C-B172AC2015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8E2FD72-577E-4432-A175-BB976E51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8D6E63-97F2-449A-9415-42A293FAD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8216478-023F-4EB9-8999-C972B9450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851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4031E9-30CB-49CE-BAB2-B5489CAB4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C16F9A5-DD59-443E-A24B-BB1809A0E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42EAEA5-A267-4A32-99E6-F7E57B828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0A736F-D0F1-432C-AB0E-B4C39C231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318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8C8EF0-C037-4BEE-A75D-7447F71EF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0680B32-73A7-4053-8CC6-D5F99424A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8DB4CC4-5B82-4176-9BE3-66204B19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30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3489B5-1830-4BC5-B710-DA9EB8019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02259-DBC7-4E7C-9B9F-D9F407BDB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723BEF-395A-4E13-A481-BB6365A858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6EF777-F9B0-45E8-8605-F9629F009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219A94-6D73-4EE8-A20F-74FF6CD34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A1F6C9-7687-4576-BDD5-3E877994A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4936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994831-86E9-407F-A1E9-2573ACF6B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D29E058-F4CB-45A5-AF2F-140ED6665C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AE5BB2-8AD3-467C-B6FA-F00B9377B8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3B6CEB-63DA-409A-A725-6CE45A0E7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06BA36-2841-40B3-912B-C64AEE87C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92A5E4-D6D1-499D-A87E-E0B37B895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497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12DF3FF-F445-403B-9474-041EA566F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5814CD-856D-4CF0-8D7E-D2DDEEE817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37AE80-DD61-4F46-8F63-88B675EB7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D63C4-A9FB-41C3-8A10-33E2B23350F7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4795FE-9FF8-4244-B26A-E3423968FC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9A91F9-2C12-4F2F-9540-65872BB476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1E8D-1640-4BF1-88D5-7AC76D88CF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400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17" Type="http://schemas.openxmlformats.org/officeDocument/2006/relationships/image" Target="../media/image28.png"/><Relationship Id="rId2" Type="http://schemas.openxmlformats.org/officeDocument/2006/relationships/image" Target="../media/image13.png"/><Relationship Id="rId16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A28290-47D3-4E05-A3FD-3D42DEF19E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Oracle</a:t>
            </a:r>
            <a:r>
              <a:rPr lang="ko-KR" altLang="en-US" dirty="0"/>
              <a:t> </a:t>
            </a:r>
            <a:r>
              <a:rPr lang="en-US" altLang="ko-KR" dirty="0"/>
              <a:t>VM instance</a:t>
            </a:r>
            <a:r>
              <a:rPr lang="ko-KR" altLang="en-US" dirty="0"/>
              <a:t> 생성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1903B7-3007-4E9C-9B7E-35505D97E4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무료 서버 만들기</a:t>
            </a:r>
          </a:p>
        </p:txBody>
      </p:sp>
    </p:spTree>
    <p:extLst>
      <p:ext uri="{BB962C8B-B14F-4D97-AF65-F5344CB8AC3E}">
        <p14:creationId xmlns:p14="http://schemas.microsoft.com/office/powerpoint/2010/main" val="2139907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6062584-AEFE-46D0-B2C2-CB0E29D5C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44" y="1284448"/>
            <a:ext cx="9768458" cy="5364960"/>
          </a:xfrm>
          <a:prstGeom prst="rect">
            <a:avLst/>
          </a:prstGeom>
          <a:ln>
            <a:solidFill>
              <a:srgbClr val="1D2733"/>
            </a:solidFill>
          </a:ln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027AA776-D78E-438A-ACEE-732CC5482BF4}"/>
              </a:ext>
            </a:extLst>
          </p:cNvPr>
          <p:cNvSpPr/>
          <p:nvPr/>
        </p:nvSpPr>
        <p:spPr>
          <a:xfrm>
            <a:off x="1484130" y="5663891"/>
            <a:ext cx="2928382" cy="9102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6161513-D6F6-4679-93D5-A10F492E0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244" y="1284448"/>
            <a:ext cx="9695123" cy="488243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6B68CDA-0834-4C37-B96A-9AED4621A695}"/>
              </a:ext>
            </a:extLst>
          </p:cNvPr>
          <p:cNvSpPr/>
          <p:nvPr/>
        </p:nvSpPr>
        <p:spPr>
          <a:xfrm>
            <a:off x="8537944" y="4663260"/>
            <a:ext cx="396950" cy="3483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665391B-B55B-4978-826A-D0809D51E0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4130" y="2398514"/>
            <a:ext cx="8711057" cy="3136828"/>
          </a:xfrm>
          <a:prstGeom prst="rect">
            <a:avLst/>
          </a:prstGeom>
          <a:ln>
            <a:solidFill>
              <a:srgbClr val="1D2733"/>
            </a:solidFill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1C98BDC-B100-4278-B0A4-4CED63541DAD}"/>
              </a:ext>
            </a:extLst>
          </p:cNvPr>
          <p:cNvSpPr/>
          <p:nvPr/>
        </p:nvSpPr>
        <p:spPr>
          <a:xfrm>
            <a:off x="8684865" y="4628897"/>
            <a:ext cx="1024593" cy="2878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1E9729E0-B814-4F24-8D5A-6BF9238A76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5294" y="2143444"/>
            <a:ext cx="5905299" cy="3646967"/>
          </a:xfrm>
          <a:prstGeom prst="rect">
            <a:avLst/>
          </a:prstGeom>
          <a:ln>
            <a:solidFill>
              <a:srgbClr val="1D2733"/>
            </a:solidFill>
          </a:ln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A280DAAA-AB78-424D-B955-1BEFB12DB4EB}"/>
              </a:ext>
            </a:extLst>
          </p:cNvPr>
          <p:cNvSpPr/>
          <p:nvPr/>
        </p:nvSpPr>
        <p:spPr>
          <a:xfrm>
            <a:off x="5669279" y="5549501"/>
            <a:ext cx="604277" cy="2180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D465AEF-8908-4255-93B6-8C5BCD87C14F}"/>
              </a:ext>
            </a:extLst>
          </p:cNvPr>
          <p:cNvSpPr/>
          <p:nvPr/>
        </p:nvSpPr>
        <p:spPr>
          <a:xfrm>
            <a:off x="5723533" y="4598667"/>
            <a:ext cx="188169" cy="1966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A2A2A69-CC32-4632-B84C-41E92863B6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6244" y="1273815"/>
            <a:ext cx="9799781" cy="4304218"/>
          </a:xfrm>
          <a:prstGeom prst="rect">
            <a:avLst/>
          </a:prstGeom>
          <a:ln>
            <a:solidFill>
              <a:srgbClr val="1D2733"/>
            </a:solidFill>
          </a:ln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0A361E40-BA85-46E5-A7C4-AA4E246769FF}"/>
              </a:ext>
            </a:extLst>
          </p:cNvPr>
          <p:cNvSpPr/>
          <p:nvPr/>
        </p:nvSpPr>
        <p:spPr>
          <a:xfrm>
            <a:off x="4808615" y="3843014"/>
            <a:ext cx="1103088" cy="1966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315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0" grpId="0" animBg="1"/>
      <p:bldP spid="10" grpId="1" animBg="1"/>
      <p:bldP spid="9" grpId="0" animBg="1"/>
      <p:bldP spid="9" grpId="1" animBg="1"/>
      <p:bldP spid="21" grpId="0" animBg="1"/>
      <p:bldP spid="21" grpId="1" animBg="1"/>
      <p:bldP spid="22" grpId="0" animBg="1"/>
      <p:bldP spid="22" grpId="1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>
            <a:extLst>
              <a:ext uri="{FF2B5EF4-FFF2-40B4-BE49-F238E27FC236}">
                <a16:creationId xmlns:a16="http://schemas.microsoft.com/office/drawing/2014/main" id="{16476895-ECDB-48BB-B495-6D031A169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44" y="1260367"/>
            <a:ext cx="9808103" cy="4301462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2DAAC06B-09C7-49AA-A4B2-A201F14AD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788" y="1722710"/>
            <a:ext cx="5531093" cy="3993146"/>
          </a:xfrm>
          <a:prstGeom prst="rect">
            <a:avLst/>
          </a:prstGeom>
          <a:ln>
            <a:solidFill>
              <a:srgbClr val="1D2733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217D224-47CE-424C-BE9B-E83678786F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075" y="1722709"/>
            <a:ext cx="5531094" cy="3993146"/>
          </a:xfrm>
          <a:prstGeom prst="rect">
            <a:avLst/>
          </a:prstGeom>
          <a:ln>
            <a:solidFill>
              <a:srgbClr val="1D2733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B346464-F9BD-40DF-A7E4-71C2A12AAA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9524" y="3222309"/>
            <a:ext cx="2373923" cy="1341783"/>
          </a:xfrm>
          <a:prstGeom prst="rect">
            <a:avLst/>
          </a:prstGeom>
          <a:ln>
            <a:solidFill>
              <a:srgbClr val="1D2733"/>
            </a:solidFill>
          </a:ln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B16DD22A-B71A-4A90-93C8-1E3FF90A47BC}"/>
              </a:ext>
            </a:extLst>
          </p:cNvPr>
          <p:cNvSpPr/>
          <p:nvPr/>
        </p:nvSpPr>
        <p:spPr>
          <a:xfrm>
            <a:off x="7495230" y="4692492"/>
            <a:ext cx="1265823" cy="1807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A1011CF-9554-45E6-9F1F-10CA2D914E3E}"/>
              </a:ext>
            </a:extLst>
          </p:cNvPr>
          <p:cNvSpPr/>
          <p:nvPr/>
        </p:nvSpPr>
        <p:spPr>
          <a:xfrm>
            <a:off x="7485146" y="4229320"/>
            <a:ext cx="1275907" cy="1849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E7611C6-B52E-4D6D-9CB1-BFF5354C0F4E}"/>
              </a:ext>
            </a:extLst>
          </p:cNvPr>
          <p:cNvSpPr/>
          <p:nvPr/>
        </p:nvSpPr>
        <p:spPr>
          <a:xfrm>
            <a:off x="5936337" y="4252658"/>
            <a:ext cx="600298" cy="1807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34EF7E0-39C8-4059-B7D0-CEC0A6D0E1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72168" y="4809428"/>
            <a:ext cx="4988885" cy="805381"/>
          </a:xfrm>
          <a:prstGeom prst="rect">
            <a:avLst/>
          </a:prstGeom>
          <a:ln>
            <a:solidFill>
              <a:srgbClr val="1D2733"/>
            </a:solidFill>
          </a:ln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24FB2AA-8ACB-4D1C-8A3C-C1B0BCE676D8}"/>
              </a:ext>
            </a:extLst>
          </p:cNvPr>
          <p:cNvSpPr/>
          <p:nvPr/>
        </p:nvSpPr>
        <p:spPr>
          <a:xfrm>
            <a:off x="7326434" y="5349968"/>
            <a:ext cx="627869" cy="1807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64A28D9-0EE0-47E4-838C-D6642D30F886}"/>
              </a:ext>
            </a:extLst>
          </p:cNvPr>
          <p:cNvGrpSpPr/>
          <p:nvPr/>
        </p:nvGrpSpPr>
        <p:grpSpPr>
          <a:xfrm>
            <a:off x="3629072" y="2181377"/>
            <a:ext cx="4988885" cy="942076"/>
            <a:chOff x="3788735" y="2780329"/>
            <a:chExt cx="4988885" cy="942076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3E9C263-AE74-43E9-B198-F23BFEA4B21C}"/>
                </a:ext>
              </a:extLst>
            </p:cNvPr>
            <p:cNvSpPr/>
            <p:nvPr/>
          </p:nvSpPr>
          <p:spPr>
            <a:xfrm>
              <a:off x="3788735" y="3118883"/>
              <a:ext cx="4988885" cy="60352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A47CF12-6AC1-4913-9FD9-BD6C2FC0278B}"/>
                </a:ext>
              </a:extLst>
            </p:cNvPr>
            <p:cNvSpPr txBox="1"/>
            <p:nvPr/>
          </p:nvSpPr>
          <p:spPr>
            <a:xfrm>
              <a:off x="3788735" y="2780329"/>
              <a:ext cx="5950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rgbClr val="FF0000"/>
                  </a:solidFill>
                </a:rPr>
                <a:t>복사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916C913-71F2-4F97-9434-E495ED14F2BB}"/>
              </a:ext>
            </a:extLst>
          </p:cNvPr>
          <p:cNvGrpSpPr/>
          <p:nvPr/>
        </p:nvGrpSpPr>
        <p:grpSpPr>
          <a:xfrm>
            <a:off x="1116244" y="1251076"/>
            <a:ext cx="9791974" cy="4297197"/>
            <a:chOff x="1116244" y="2181377"/>
            <a:chExt cx="9791974" cy="4297197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7B510D8-AB4B-42DA-A0C9-E567C953C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16244" y="2181377"/>
              <a:ext cx="9791974" cy="4297197"/>
            </a:xfrm>
            <a:prstGeom prst="rect">
              <a:avLst/>
            </a:prstGeom>
          </p:spPr>
        </p:pic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D735C12-1D0C-4495-BDEA-B64841448C3A}"/>
                </a:ext>
              </a:extLst>
            </p:cNvPr>
            <p:cNvSpPr/>
            <p:nvPr/>
          </p:nvSpPr>
          <p:spPr>
            <a:xfrm>
              <a:off x="1544938" y="5334252"/>
              <a:ext cx="7073019" cy="26045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BCD75E6-ED7A-4E64-92EC-9E7B1171CD43}"/>
                </a:ext>
              </a:extLst>
            </p:cNvPr>
            <p:cNvSpPr txBox="1"/>
            <p:nvPr/>
          </p:nvSpPr>
          <p:spPr>
            <a:xfrm>
              <a:off x="1558727" y="4958200"/>
              <a:ext cx="15281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rgbClr val="FF0000"/>
                  </a:solidFill>
                </a:rPr>
                <a:t>붙여넣기</a:t>
              </a:r>
            </a:p>
          </p:txBody>
        </p:sp>
      </p:grpSp>
      <p:pic>
        <p:nvPicPr>
          <p:cNvPr id="39" name="그림 38">
            <a:extLst>
              <a:ext uri="{FF2B5EF4-FFF2-40B4-BE49-F238E27FC236}">
                <a16:creationId xmlns:a16="http://schemas.microsoft.com/office/drawing/2014/main" id="{316FFB52-3D63-4CCE-B37C-CD3A788242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6243" y="5566180"/>
            <a:ext cx="9808103" cy="1080607"/>
          </a:xfrm>
          <a:prstGeom prst="rect">
            <a:avLst/>
          </a:prstGeom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6DFFFA8F-5449-4CA0-83E0-691BB10E9507}"/>
              </a:ext>
            </a:extLst>
          </p:cNvPr>
          <p:cNvSpPr/>
          <p:nvPr/>
        </p:nvSpPr>
        <p:spPr>
          <a:xfrm>
            <a:off x="1337310" y="6332221"/>
            <a:ext cx="525780" cy="2162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6347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6" grpId="0" animBg="1"/>
      <p:bldP spid="6" grpId="1" animBg="1"/>
      <p:bldP spid="15" grpId="0" animBg="1"/>
      <p:bldP spid="15" grpId="1" animBg="1"/>
      <p:bldP spid="14" grpId="0" animBg="1"/>
      <p:bldP spid="14" grpId="1" animBg="1"/>
      <p:bldP spid="4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6B7B7C9-983A-466D-823E-9DD19597CF15}"/>
              </a:ext>
            </a:extLst>
          </p:cNvPr>
          <p:cNvSpPr txBox="1"/>
          <p:nvPr/>
        </p:nvSpPr>
        <p:spPr>
          <a:xfrm>
            <a:off x="5073122" y="3244334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생성 후 잠시 대기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998921E-5962-4931-8B82-D8E6C6264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260" y="1590675"/>
            <a:ext cx="7991475" cy="3676650"/>
          </a:xfrm>
          <a:prstGeom prst="rect">
            <a:avLst/>
          </a:prstGeom>
          <a:ln>
            <a:solidFill>
              <a:srgbClr val="1D2733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DE8C7E0-39E7-4BB8-9043-849DFFD4F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975" y="842962"/>
            <a:ext cx="5734050" cy="5172075"/>
          </a:xfrm>
          <a:prstGeom prst="rect">
            <a:avLst/>
          </a:prstGeom>
        </p:spPr>
      </p:pic>
      <p:pic>
        <p:nvPicPr>
          <p:cNvPr id="24" name="그림 23" descr="텍스트이(가) 표시된 사진&#10;&#10;자동 생성된 설명">
            <a:extLst>
              <a:ext uri="{FF2B5EF4-FFF2-40B4-BE49-F238E27FC236}">
                <a16:creationId xmlns:a16="http://schemas.microsoft.com/office/drawing/2014/main" id="{102DABE0-F2AD-4EEB-A15B-C7E3A6305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92553"/>
            <a:ext cx="12192000" cy="3072893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51980A22-6103-42C8-A52F-E36709641C79}"/>
              </a:ext>
            </a:extLst>
          </p:cNvPr>
          <p:cNvSpPr/>
          <p:nvPr/>
        </p:nvSpPr>
        <p:spPr>
          <a:xfrm>
            <a:off x="9181774" y="4397008"/>
            <a:ext cx="357642" cy="2120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669916E0-39E1-4CE2-8796-603503E113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8975" y="842962"/>
            <a:ext cx="5734050" cy="5172075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F6930C1D-D89E-4F54-AAF3-D1B541BB8A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8975" y="842962"/>
            <a:ext cx="5734050" cy="517207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F4E17B46-4A3B-43B4-8BCF-C85E63A91BD7}"/>
              </a:ext>
            </a:extLst>
          </p:cNvPr>
          <p:cNvSpPr/>
          <p:nvPr/>
        </p:nvSpPr>
        <p:spPr>
          <a:xfrm>
            <a:off x="5314110" y="2111009"/>
            <a:ext cx="1111404" cy="2491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CD4BCE7-60FA-453E-A369-18A0FEA89DB7}"/>
              </a:ext>
            </a:extLst>
          </p:cNvPr>
          <p:cNvSpPr txBox="1"/>
          <p:nvPr/>
        </p:nvSpPr>
        <p:spPr>
          <a:xfrm>
            <a:off x="5203970" y="1772455"/>
            <a:ext cx="1528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FF0000"/>
                </a:solidFill>
              </a:rPr>
              <a:t>붙여넣기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46BDAF7-B702-409D-97D6-8D9C15801A03}"/>
              </a:ext>
            </a:extLst>
          </p:cNvPr>
          <p:cNvSpPr/>
          <p:nvPr/>
        </p:nvSpPr>
        <p:spPr>
          <a:xfrm>
            <a:off x="3501785" y="4038838"/>
            <a:ext cx="214430" cy="1931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F544D1E1-7191-443D-BE27-7752396C65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28975" y="842962"/>
            <a:ext cx="5734050" cy="5172075"/>
          </a:xfrm>
          <a:prstGeom prst="rect">
            <a:avLst/>
          </a:prstGeom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6118F6CB-4DA9-47C6-B7CB-C09F53FC0440}"/>
              </a:ext>
            </a:extLst>
          </p:cNvPr>
          <p:cNvSpPr/>
          <p:nvPr/>
        </p:nvSpPr>
        <p:spPr>
          <a:xfrm>
            <a:off x="3853477" y="4718650"/>
            <a:ext cx="437169" cy="2127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AE6651BE-142C-4851-AA8B-1CF77AAFE9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28975" y="842962"/>
            <a:ext cx="5734050" cy="5172075"/>
          </a:xfrm>
          <a:prstGeom prst="rect">
            <a:avLst/>
          </a:prstGeom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7CB7A38D-BD23-4C66-8D30-E91634A485BC}"/>
              </a:ext>
            </a:extLst>
          </p:cNvPr>
          <p:cNvSpPr/>
          <p:nvPr/>
        </p:nvSpPr>
        <p:spPr>
          <a:xfrm>
            <a:off x="7872748" y="4282973"/>
            <a:ext cx="849221" cy="3026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265FA591-6956-4ADA-8875-52B376CB06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62200" y="1209675"/>
            <a:ext cx="7467600" cy="4438650"/>
          </a:xfrm>
          <a:prstGeom prst="rect">
            <a:avLst/>
          </a:prstGeom>
          <a:ln>
            <a:solidFill>
              <a:srgbClr val="1D2733"/>
            </a:solidFill>
          </a:ln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D37049D9-AA20-45F3-B803-A9A3A06077D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2675" y="1200150"/>
            <a:ext cx="7486650" cy="4457700"/>
          </a:xfrm>
          <a:prstGeom prst="rect">
            <a:avLst/>
          </a:prstGeom>
          <a:ln>
            <a:solidFill>
              <a:srgbClr val="1D2733"/>
            </a:solidFill>
          </a:ln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2BCC14E0-6EA0-43FE-9D61-43691E53D8B0}"/>
              </a:ext>
            </a:extLst>
          </p:cNvPr>
          <p:cNvSpPr/>
          <p:nvPr/>
        </p:nvSpPr>
        <p:spPr>
          <a:xfrm>
            <a:off x="7344650" y="5222678"/>
            <a:ext cx="931842" cy="2626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67C3AAD8-280D-4A38-9ED1-2DF403863C6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28975" y="842962"/>
            <a:ext cx="5734050" cy="5172075"/>
          </a:xfrm>
          <a:prstGeom prst="rect">
            <a:avLst/>
          </a:prstGeom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CAC9D974-C73E-42BC-9551-C992370BE7B6}"/>
              </a:ext>
            </a:extLst>
          </p:cNvPr>
          <p:cNvSpPr/>
          <p:nvPr/>
        </p:nvSpPr>
        <p:spPr>
          <a:xfrm>
            <a:off x="3664489" y="3694486"/>
            <a:ext cx="437169" cy="1931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4" name="그림 63">
            <a:extLst>
              <a:ext uri="{FF2B5EF4-FFF2-40B4-BE49-F238E27FC236}">
                <a16:creationId xmlns:a16="http://schemas.microsoft.com/office/drawing/2014/main" id="{FDEBBB73-ACEA-4C78-A226-C625B763C2E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28975" y="842962"/>
            <a:ext cx="5734050" cy="5172075"/>
          </a:xfrm>
          <a:prstGeom prst="rect">
            <a:avLst/>
          </a:prstGeom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17B2D8AF-7A76-453D-83FC-98515553FEC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228975" y="842962"/>
            <a:ext cx="5734050" cy="5172075"/>
          </a:xfrm>
          <a:prstGeom prst="rect">
            <a:avLst/>
          </a:prstGeom>
        </p:spPr>
      </p:pic>
      <p:sp>
        <p:nvSpPr>
          <p:cNvPr id="67" name="직사각형 66">
            <a:extLst>
              <a:ext uri="{FF2B5EF4-FFF2-40B4-BE49-F238E27FC236}">
                <a16:creationId xmlns:a16="http://schemas.microsoft.com/office/drawing/2014/main" id="{E36145DB-4B3A-4ABE-9ADF-9941A1C0E375}"/>
              </a:ext>
            </a:extLst>
          </p:cNvPr>
          <p:cNvSpPr/>
          <p:nvPr/>
        </p:nvSpPr>
        <p:spPr>
          <a:xfrm>
            <a:off x="3664489" y="2999724"/>
            <a:ext cx="1103088" cy="1966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9" name="그림 68">
            <a:extLst>
              <a:ext uri="{FF2B5EF4-FFF2-40B4-BE49-F238E27FC236}">
                <a16:creationId xmlns:a16="http://schemas.microsoft.com/office/drawing/2014/main" id="{F00E1B97-6E6B-49D5-852F-E0EE0C65738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228975" y="842962"/>
            <a:ext cx="5734050" cy="5172075"/>
          </a:xfrm>
          <a:prstGeom prst="rect">
            <a:avLst/>
          </a:prstGeom>
        </p:spPr>
      </p:pic>
      <p:sp>
        <p:nvSpPr>
          <p:cNvPr id="70" name="직사각형 69">
            <a:extLst>
              <a:ext uri="{FF2B5EF4-FFF2-40B4-BE49-F238E27FC236}">
                <a16:creationId xmlns:a16="http://schemas.microsoft.com/office/drawing/2014/main" id="{16681D01-CDD6-47F0-98C8-308FC7189EFC}"/>
              </a:ext>
            </a:extLst>
          </p:cNvPr>
          <p:cNvSpPr/>
          <p:nvPr/>
        </p:nvSpPr>
        <p:spPr>
          <a:xfrm>
            <a:off x="5304585" y="2148502"/>
            <a:ext cx="1103088" cy="1966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9667EA1-39EC-437B-9B7C-E81D84EB7E01}"/>
              </a:ext>
            </a:extLst>
          </p:cNvPr>
          <p:cNvSpPr/>
          <p:nvPr/>
        </p:nvSpPr>
        <p:spPr>
          <a:xfrm>
            <a:off x="3501785" y="1465759"/>
            <a:ext cx="1103088" cy="1966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8530054A-1003-4B45-B3A0-C8F3B3FBB3F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28975" y="842962"/>
            <a:ext cx="5734050" cy="5172075"/>
          </a:xfrm>
          <a:prstGeom prst="rect">
            <a:avLst/>
          </a:prstGeom>
        </p:spPr>
      </p:pic>
      <p:sp>
        <p:nvSpPr>
          <p:cNvPr id="74" name="직사각형 73">
            <a:extLst>
              <a:ext uri="{FF2B5EF4-FFF2-40B4-BE49-F238E27FC236}">
                <a16:creationId xmlns:a16="http://schemas.microsoft.com/office/drawing/2014/main" id="{2CA77FB3-ACAC-45C0-B865-5134C409CC48}"/>
              </a:ext>
            </a:extLst>
          </p:cNvPr>
          <p:cNvSpPr/>
          <p:nvPr/>
        </p:nvSpPr>
        <p:spPr>
          <a:xfrm>
            <a:off x="7912520" y="4043211"/>
            <a:ext cx="797726" cy="239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6" name="그림 75">
            <a:extLst>
              <a:ext uri="{FF2B5EF4-FFF2-40B4-BE49-F238E27FC236}">
                <a16:creationId xmlns:a16="http://schemas.microsoft.com/office/drawing/2014/main" id="{B16248AF-089B-425D-95EE-310CD5B278F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228975" y="842962"/>
            <a:ext cx="5734050" cy="5172075"/>
          </a:xfrm>
          <a:prstGeom prst="rect">
            <a:avLst/>
          </a:prstGeom>
        </p:spPr>
      </p:pic>
      <p:sp>
        <p:nvSpPr>
          <p:cNvPr id="77" name="직사각형 76">
            <a:extLst>
              <a:ext uri="{FF2B5EF4-FFF2-40B4-BE49-F238E27FC236}">
                <a16:creationId xmlns:a16="http://schemas.microsoft.com/office/drawing/2014/main" id="{A06BFA99-5915-4EF9-AAFC-DD58752008A8}"/>
              </a:ext>
            </a:extLst>
          </p:cNvPr>
          <p:cNvSpPr/>
          <p:nvPr/>
        </p:nvSpPr>
        <p:spPr>
          <a:xfrm>
            <a:off x="6625946" y="5667375"/>
            <a:ext cx="1103088" cy="2781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9" name="그림 78">
            <a:extLst>
              <a:ext uri="{FF2B5EF4-FFF2-40B4-BE49-F238E27FC236}">
                <a16:creationId xmlns:a16="http://schemas.microsoft.com/office/drawing/2014/main" id="{3AE494DC-F013-44EF-9BA0-1B2C6C22A04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847975" y="1833562"/>
            <a:ext cx="6496050" cy="3190875"/>
          </a:xfrm>
          <a:prstGeom prst="rect">
            <a:avLst/>
          </a:prstGeom>
        </p:spPr>
      </p:pic>
      <p:sp>
        <p:nvSpPr>
          <p:cNvPr id="80" name="직사각형 79">
            <a:extLst>
              <a:ext uri="{FF2B5EF4-FFF2-40B4-BE49-F238E27FC236}">
                <a16:creationId xmlns:a16="http://schemas.microsoft.com/office/drawing/2014/main" id="{DB95D088-6354-4C93-BBE5-03C901ECEADD}"/>
              </a:ext>
            </a:extLst>
          </p:cNvPr>
          <p:cNvSpPr/>
          <p:nvPr/>
        </p:nvSpPr>
        <p:spPr>
          <a:xfrm>
            <a:off x="6062679" y="4625235"/>
            <a:ext cx="760152" cy="2826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2" name="그림 81">
            <a:extLst>
              <a:ext uri="{FF2B5EF4-FFF2-40B4-BE49-F238E27FC236}">
                <a16:creationId xmlns:a16="http://schemas.microsoft.com/office/drawing/2014/main" id="{3A01519E-FA4B-422E-BCC2-CDB988CB960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850406" y="1578932"/>
            <a:ext cx="7096125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496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5" grpId="0" animBg="1"/>
      <p:bldP spid="36" grpId="0"/>
      <p:bldP spid="38" grpId="0" animBg="1"/>
      <p:bldP spid="43" grpId="0" animBg="1"/>
      <p:bldP spid="46" grpId="0" animBg="1"/>
      <p:bldP spid="51" grpId="0" animBg="1"/>
      <p:bldP spid="51" grpId="1" animBg="1"/>
      <p:bldP spid="58" grpId="0" animBg="1"/>
      <p:bldP spid="67" grpId="0" animBg="1"/>
      <p:bldP spid="70" grpId="0" animBg="1"/>
      <p:bldP spid="71" grpId="0" animBg="1"/>
      <p:bldP spid="74" grpId="0" animBg="1"/>
      <p:bldP spid="77" grpId="0" animBg="1"/>
      <p:bldP spid="8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BCC9D978-83DE-4AF1-A773-730558B8D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96" y="0"/>
            <a:ext cx="10213807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274194F-EA04-446B-9E4A-9060E92F2C9D}"/>
              </a:ext>
            </a:extLst>
          </p:cNvPr>
          <p:cNvSpPr/>
          <p:nvPr/>
        </p:nvSpPr>
        <p:spPr>
          <a:xfrm>
            <a:off x="7612912" y="5935039"/>
            <a:ext cx="1238962" cy="2604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456D69A-0061-43AA-B209-790C76C57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592" y="0"/>
            <a:ext cx="10224816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6C37C8-13E5-437A-B2B6-A23E9FAA29FA}"/>
              </a:ext>
            </a:extLst>
          </p:cNvPr>
          <p:cNvSpPr/>
          <p:nvPr/>
        </p:nvSpPr>
        <p:spPr>
          <a:xfrm>
            <a:off x="3526067" y="5550415"/>
            <a:ext cx="1735815" cy="3846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CA6AF52-51A3-4EC7-8BDA-7FB98DB43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592" y="0"/>
            <a:ext cx="10224816" cy="68580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FFEB2FE-62B8-4C9F-BFA6-C98DFA6D8532}"/>
              </a:ext>
            </a:extLst>
          </p:cNvPr>
          <p:cNvSpPr/>
          <p:nvPr/>
        </p:nvSpPr>
        <p:spPr>
          <a:xfrm>
            <a:off x="3610003" y="5550415"/>
            <a:ext cx="1103088" cy="2781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00CC826-0134-4AAD-B95D-3A34F0EEC5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3592" y="0"/>
            <a:ext cx="10224816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2067B6CE-9E43-47D9-B3E5-62370F49F8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592" y="0"/>
            <a:ext cx="10224816" cy="6858000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88E5BF55-1E32-42B7-89A5-5D28BB994E29}"/>
              </a:ext>
            </a:extLst>
          </p:cNvPr>
          <p:cNvSpPr/>
          <p:nvPr/>
        </p:nvSpPr>
        <p:spPr>
          <a:xfrm>
            <a:off x="3751771" y="6351401"/>
            <a:ext cx="1103088" cy="2533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08F3025-B88B-42D0-BC91-B3C6AE7485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7937" y="1290637"/>
            <a:ext cx="7096125" cy="42767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D73C703-BDFD-45B9-BB2A-7187077B1D38}"/>
              </a:ext>
            </a:extLst>
          </p:cNvPr>
          <p:cNvSpPr txBox="1"/>
          <p:nvPr/>
        </p:nvSpPr>
        <p:spPr>
          <a:xfrm>
            <a:off x="3048886" y="3105835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sudo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ko-KR" altLang="en-US" dirty="0" err="1">
                <a:solidFill>
                  <a:schemeClr val="bg1"/>
                </a:solidFill>
              </a:rPr>
              <a:t>iptables</a:t>
            </a:r>
            <a:r>
              <a:rPr lang="ko-KR" altLang="en-US" dirty="0">
                <a:solidFill>
                  <a:schemeClr val="bg1"/>
                </a:solidFill>
              </a:rPr>
              <a:t> -</a:t>
            </a:r>
            <a:r>
              <a:rPr lang="ko-KR" altLang="en-US" dirty="0" err="1">
                <a:solidFill>
                  <a:schemeClr val="bg1"/>
                </a:solidFill>
              </a:rPr>
              <a:t>I</a:t>
            </a:r>
            <a:r>
              <a:rPr lang="ko-KR" altLang="en-US" dirty="0">
                <a:solidFill>
                  <a:schemeClr val="bg1"/>
                </a:solidFill>
              </a:rPr>
              <a:t> INPUT 5 -</a:t>
            </a:r>
            <a:r>
              <a:rPr lang="ko-KR" altLang="en-US" dirty="0" err="1">
                <a:solidFill>
                  <a:schemeClr val="bg1"/>
                </a:solidFill>
              </a:rPr>
              <a:t>i</a:t>
            </a:r>
            <a:r>
              <a:rPr lang="ko-KR" altLang="en-US" dirty="0">
                <a:solidFill>
                  <a:schemeClr val="bg1"/>
                </a:solidFill>
              </a:rPr>
              <a:t> ens3 -</a:t>
            </a:r>
            <a:r>
              <a:rPr lang="ko-KR" altLang="en-US" dirty="0" err="1">
                <a:solidFill>
                  <a:schemeClr val="bg1"/>
                </a:solidFill>
              </a:rPr>
              <a:t>p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ko-KR" altLang="en-US" dirty="0" err="1">
                <a:solidFill>
                  <a:schemeClr val="bg1"/>
                </a:solidFill>
              </a:rPr>
              <a:t>tcp</a:t>
            </a:r>
            <a:r>
              <a:rPr lang="ko-KR" altLang="en-US" dirty="0">
                <a:solidFill>
                  <a:schemeClr val="bg1"/>
                </a:solidFill>
              </a:rPr>
              <a:t> --</a:t>
            </a:r>
            <a:r>
              <a:rPr lang="ko-KR" altLang="en-US" dirty="0" err="1">
                <a:solidFill>
                  <a:schemeClr val="bg1"/>
                </a:solidFill>
              </a:rPr>
              <a:t>dport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>
                <a:solidFill>
                  <a:schemeClr val="bg1"/>
                </a:solidFill>
              </a:rPr>
              <a:t>8080</a:t>
            </a:r>
            <a:r>
              <a:rPr lang="ko-KR" altLang="en-US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-</a:t>
            </a:r>
            <a:r>
              <a:rPr lang="ko-KR" altLang="en-US" dirty="0" err="1">
                <a:solidFill>
                  <a:schemeClr val="bg1"/>
                </a:solidFill>
              </a:rPr>
              <a:t>m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ko-KR" altLang="en-US" dirty="0" err="1">
                <a:solidFill>
                  <a:schemeClr val="bg1"/>
                </a:solidFill>
              </a:rPr>
              <a:t>state</a:t>
            </a:r>
            <a:r>
              <a:rPr lang="ko-KR" altLang="en-US" dirty="0">
                <a:solidFill>
                  <a:schemeClr val="bg1"/>
                </a:solidFill>
              </a:rPr>
              <a:t> --</a:t>
            </a:r>
            <a:r>
              <a:rPr lang="ko-KR" altLang="en-US" dirty="0" err="1">
                <a:solidFill>
                  <a:schemeClr val="bg1"/>
                </a:solidFill>
              </a:rPr>
              <a:t>state</a:t>
            </a:r>
            <a:r>
              <a:rPr lang="ko-KR" altLang="en-US" dirty="0">
                <a:solidFill>
                  <a:schemeClr val="bg1"/>
                </a:solidFill>
              </a:rPr>
              <a:t> NEW,ESTABLISHED -</a:t>
            </a:r>
            <a:r>
              <a:rPr lang="ko-KR" altLang="en-US" dirty="0" err="1">
                <a:solidFill>
                  <a:schemeClr val="bg1"/>
                </a:solidFill>
              </a:rPr>
              <a:t>j</a:t>
            </a:r>
            <a:r>
              <a:rPr lang="ko-KR" altLang="en-US" dirty="0">
                <a:solidFill>
                  <a:schemeClr val="bg1"/>
                </a:solidFill>
              </a:rPr>
              <a:t> ACCEPT</a:t>
            </a:r>
          </a:p>
        </p:txBody>
      </p:sp>
    </p:spTree>
    <p:extLst>
      <p:ext uri="{BB962C8B-B14F-4D97-AF65-F5344CB8AC3E}">
        <p14:creationId xmlns:p14="http://schemas.microsoft.com/office/powerpoint/2010/main" val="67149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7" grpId="0" animBg="1"/>
      <p:bldP spid="27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1233</TotalTime>
  <Words>40</Words>
  <Application>Microsoft Office PowerPoint</Application>
  <PresentationFormat>와이드스크린</PresentationFormat>
  <Paragraphs>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Oracle VM instance 생성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YouTube API</dc:title>
  <dc:creator>김 은란</dc:creator>
  <cp:lastModifiedBy>김 은란</cp:lastModifiedBy>
  <cp:revision>18</cp:revision>
  <dcterms:created xsi:type="dcterms:W3CDTF">2022-01-14T12:51:16Z</dcterms:created>
  <dcterms:modified xsi:type="dcterms:W3CDTF">2022-02-16T12:49:15Z</dcterms:modified>
</cp:coreProperties>
</file>

<file path=docProps/thumbnail.jpeg>
</file>